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557" r:id="rId2"/>
    <p:sldId id="553" r:id="rId3"/>
    <p:sldId id="5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97"/>
  </p:normalViewPr>
  <p:slideViewPr>
    <p:cSldViewPr snapToGrid="0" showGuides="1">
      <p:cViewPr varScale="1">
        <p:scale>
          <a:sx n="104" d="100"/>
          <a:sy n="104" d="100"/>
        </p:scale>
        <p:origin x="8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D285B-9DD6-6B44-876A-ADD0E1C55FA0}" type="datetimeFigureOut">
              <a:rPr lang="en-US" smtClean="0"/>
              <a:t>9/13/23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B34E3-802D-FA45-B7F1-7F4D7EF06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66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AC6FB-B318-B44B-BE4E-338034BDC2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37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AC6FB-B318-B44B-BE4E-338034BDC2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13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FB68-4CD1-FE28-5CA9-9F5250FF8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4E07C-BD70-4911-007B-F19B5CEE7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FE347-E4CD-96B5-CD18-36104BAB3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57D1-9E1A-C54B-9AA9-84F1FB3CA6FF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800AD-D363-79DC-DB66-A7E800DB0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FF38F-5CD3-6696-A69B-DFA8CBB3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2773-8E61-8147-8AB2-696703C8D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9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7AAB-EE19-A9DA-F763-8E697060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0145E-0722-F0E3-E15A-61401AE57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93FD7-CBE8-81A0-3D48-AE9AC5B3E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57D1-9E1A-C54B-9AA9-84F1FB3CA6FF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FA2A3-D895-CFA9-0A15-DF4057673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5451A-A4B9-E626-D096-9900DE1C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2773-8E61-8147-8AB2-696703C8D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5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129226-8125-FFBE-BD49-8172E3A89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6D735-B76A-0978-CE04-2BBF5C51D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79518-15D0-7A59-E94D-5E1E3E65D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57D1-9E1A-C54B-9AA9-84F1FB3CA6FF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B0612-D10D-44E6-93E8-39A2CF624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9C563-1240-83DA-7D42-B4A98E16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2773-8E61-8147-8AB2-696703C8D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E263-7E26-3379-48A3-6F52EAB6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9D900-5106-0B0C-D19F-72461232B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C9292-82A4-4848-9326-F779269B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57D1-9E1A-C54B-9AA9-84F1FB3CA6FF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692AD-FA74-7853-3EFE-CC3CA252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E827-394E-87C0-FFFA-D52AE307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2773-8E61-8147-8AB2-696703C8D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6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4729-CA4A-8E58-1F8F-6C6293101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5F641-F015-BD9D-8341-D471D9E8F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5BC81-1A6C-9524-141A-1737D59C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57D1-9E1A-C54B-9AA9-84F1FB3CA6FF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374D3-881A-2107-9B69-383F770B1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0F875-1173-2C2D-C1A5-719780AD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2773-8E61-8147-8AB2-696703C8D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8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99379-2873-5B80-9756-673F4062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F9F16-8904-CE0C-F8D7-2C2493AE5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F2B34-F2A1-EA15-35E3-2822BF140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F102B-DBD9-FD19-6D1F-D8206F136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57D1-9E1A-C54B-9AA9-84F1FB3CA6FF}" type="datetimeFigureOut">
              <a:rPr lang="en-US" smtClean="0"/>
              <a:t>9/13/23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12F09-2584-11D8-1649-A2397D268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B3B7C-D3EA-C359-37FD-432B8B3F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2773-8E61-8147-8AB2-696703C8D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3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D6FEE-D418-E32B-8787-CF9B86B01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6D70E-D11C-D729-59FF-3C8A18C44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51970-C29D-9239-5B38-A5EE79190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071A9-7C34-CB88-DDBA-BA0C991D7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8493F5-8D3F-98BD-2184-A6C2C5AFB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3C1A0C-8FD6-5889-6C1C-3ADFBDEE3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57D1-9E1A-C54B-9AA9-84F1FB3CA6FF}" type="datetimeFigureOut">
              <a:rPr lang="en-US" smtClean="0"/>
              <a:t>9/13/23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615A61-5F2D-82A1-6928-758240925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6C3769-EDCD-60B5-6637-762EE183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2773-8E61-8147-8AB2-696703C8D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7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D420-54B0-CD3E-6157-566FA77A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C93A2-84D0-F86F-2B78-92C85B4D7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57D1-9E1A-C54B-9AA9-84F1FB3CA6FF}" type="datetimeFigureOut">
              <a:rPr lang="en-US" smtClean="0"/>
              <a:t>9/13/23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2A713-A697-7926-F563-A67A610FB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89D1E-A123-CAB3-33FA-37C6602BB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2773-8E61-8147-8AB2-696703C8D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85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6EE24B-6C1D-A6A2-9E95-C6838B2CC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57D1-9E1A-C54B-9AA9-84F1FB3CA6FF}" type="datetimeFigureOut">
              <a:rPr lang="en-US" smtClean="0"/>
              <a:t>9/13/23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2A8FB6-2AB4-001C-C3AC-97C94973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A787-32AB-9C91-9AE4-C8C14454F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2773-8E61-8147-8AB2-696703C8D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65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18F6-B2D3-B32E-DE70-041C81C53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E935-0144-7237-E029-67BD9DB08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B5FE5-E0B3-32CB-8ACD-674306660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89E125-B7CF-4162-6F8D-AB8CF02C3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57D1-9E1A-C54B-9AA9-84F1FB3CA6FF}" type="datetimeFigureOut">
              <a:rPr lang="en-US" smtClean="0"/>
              <a:t>9/13/23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21627-41D8-618A-9F36-D639EEBF3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43B7B-3290-4BC2-9D21-0BC9819A9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2773-8E61-8147-8AB2-696703C8D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8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026D-9BB8-3148-3B65-8188BA56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29F350-CF5F-6A7F-5AFF-001308E95A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F8DE07-9A07-3451-AD5C-E0D8CE457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0AF50-CA3F-C3E7-FBF3-2B3DBAC1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57D1-9E1A-C54B-9AA9-84F1FB3CA6FF}" type="datetimeFigureOut">
              <a:rPr lang="en-US" smtClean="0"/>
              <a:t>9/13/23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8079C-D4AE-D0D7-3394-E1DD2FCE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50A81-D348-45B4-6FE5-378FA33E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2773-8E61-8147-8AB2-696703C8D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1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571EF4-86D3-759C-875D-534CECA83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9D297-3C9B-F32B-1753-0994A5D0A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7F855-4E39-0ABE-9AEE-430E6A3D84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B57D1-9E1A-C54B-9AA9-84F1FB3CA6FF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05AEA-3E0B-7AB0-689B-FF6AB59EE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103F6-499D-BAF2-94F8-9B0074992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22773-8E61-8147-8AB2-696703C8D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26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A86B4B-69CD-7BE5-70DC-ECE7CF27EC83}"/>
              </a:ext>
            </a:extLst>
          </p:cNvPr>
          <p:cNvSpPr txBox="1"/>
          <p:nvPr/>
        </p:nvSpPr>
        <p:spPr>
          <a:xfrm>
            <a:off x="2188523" y="899663"/>
            <a:ext cx="25005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" pitchFamily="2" charset="0"/>
              </a:rPr>
              <a:t>O-antigen “long” genotype </a:t>
            </a:r>
          </a:p>
          <a:p>
            <a:pPr algn="ctr"/>
            <a:r>
              <a:rPr lang="en-US" sz="1050" dirty="0">
                <a:latin typeface="Helvetica" pitchFamily="2" charset="0"/>
              </a:rPr>
              <a:t>(stop-codon reversion)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C53E9-D004-6A0F-E77F-753DF814AB31}"/>
              </a:ext>
            </a:extLst>
          </p:cNvPr>
          <p:cNvSpPr txBox="1"/>
          <p:nvPr/>
        </p:nvSpPr>
        <p:spPr>
          <a:xfrm>
            <a:off x="7141069" y="738081"/>
            <a:ext cx="25875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" pitchFamily="2" charset="0"/>
              </a:rPr>
              <a:t>O-antigen “short” genotype</a:t>
            </a:r>
          </a:p>
          <a:p>
            <a:pPr algn="ctr"/>
            <a:r>
              <a:rPr lang="en-US" sz="1050" dirty="0">
                <a:latin typeface="Helvetica" pitchFamily="2" charset="0"/>
              </a:rPr>
              <a:t>(stop-codon reversion, +CGG insertion, 525-550 aa SNP in BDAG_02321)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7D54A-B0F8-8A73-F9D3-700B2702F48A}"/>
              </a:ext>
            </a:extLst>
          </p:cNvPr>
          <p:cNvSpPr txBox="1"/>
          <p:nvPr/>
        </p:nvSpPr>
        <p:spPr>
          <a:xfrm>
            <a:off x="4674264" y="738081"/>
            <a:ext cx="250057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" pitchFamily="2" charset="0"/>
              </a:rPr>
              <a:t>O-antigen “medium” genotype </a:t>
            </a:r>
          </a:p>
          <a:p>
            <a:pPr algn="ctr"/>
            <a:r>
              <a:rPr lang="en-US" sz="1050" dirty="0">
                <a:latin typeface="Helvetica" pitchFamily="2" charset="0"/>
              </a:rPr>
              <a:t>(stop-codon reversion and +CGG insertion in BDAG_02328)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7DFC95B-07C9-0DB3-E22C-BC8F8DDD2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18" r="52142"/>
          <a:stretch/>
        </p:blipFill>
        <p:spPr>
          <a:xfrm>
            <a:off x="7964663" y="1379181"/>
            <a:ext cx="253746" cy="25758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F708D58-3DAC-AC1E-F2BA-D6D39C93B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42760"/>
          <a:stretch/>
        </p:blipFill>
        <p:spPr>
          <a:xfrm>
            <a:off x="8306021" y="1380685"/>
            <a:ext cx="253746" cy="25758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EAB6281-2559-A85C-A41C-338AD1B8D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74" r="28185"/>
          <a:stretch/>
        </p:blipFill>
        <p:spPr>
          <a:xfrm>
            <a:off x="8647379" y="1380685"/>
            <a:ext cx="253746" cy="25758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1EA4D4-B5C5-9AA6-6811-934DEF09C8CA}"/>
              </a:ext>
            </a:extLst>
          </p:cNvPr>
          <p:cNvSpPr txBox="1"/>
          <p:nvPr/>
        </p:nvSpPr>
        <p:spPr>
          <a:xfrm>
            <a:off x="7833292" y="4031598"/>
            <a:ext cx="90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Light" panose="020B0403020202020204" pitchFamily="34" charset="0"/>
              </a:rPr>
              <a:t>6</a:t>
            </a:r>
          </a:p>
          <a:p>
            <a:pPr algn="ctr"/>
            <a:r>
              <a:rPr lang="en-US" sz="900" dirty="0">
                <a:latin typeface="Helvetica Light" panose="020B0403020202020204" pitchFamily="34" charset="0"/>
              </a:rPr>
              <a:t> L544P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2BFBB-9C4F-6EC1-CACF-E717D19A0598}"/>
              </a:ext>
            </a:extLst>
          </p:cNvPr>
          <p:cNvSpPr txBox="1"/>
          <p:nvPr/>
        </p:nvSpPr>
        <p:spPr>
          <a:xfrm>
            <a:off x="8530300" y="4031598"/>
            <a:ext cx="53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Light" panose="020B0403020202020204" pitchFamily="34" charset="0"/>
              </a:rPr>
              <a:t>6</a:t>
            </a:r>
          </a:p>
          <a:p>
            <a:pPr algn="ctr"/>
            <a:r>
              <a:rPr lang="en-US" sz="900" dirty="0">
                <a:latin typeface="Helvetica Light" pitchFamily="2" charset="0"/>
              </a:rPr>
              <a:t>H548R</a:t>
            </a:r>
            <a:endParaRPr lang="en-US" sz="900" dirty="0">
              <a:latin typeface="Helvetica Light" panose="020B0403020202020204" pitchFamily="34" charset="0"/>
            </a:endParaRPr>
          </a:p>
        </p:txBody>
      </p:sp>
      <p:pic>
        <p:nvPicPr>
          <p:cNvPr id="12" name="Picture 11" descr="A picture containing white&#10;&#10;Description automatically generated">
            <a:extLst>
              <a:ext uri="{FF2B5EF4-FFF2-40B4-BE49-F238E27FC236}">
                <a16:creationId xmlns:a16="http://schemas.microsoft.com/office/drawing/2014/main" id="{C64094C1-432D-5674-6785-44C5DE64F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30" r="83969"/>
          <a:stretch/>
        </p:blipFill>
        <p:spPr>
          <a:xfrm>
            <a:off x="5024563" y="1390527"/>
            <a:ext cx="253746" cy="2578608"/>
          </a:xfrm>
          <a:prstGeom prst="rect">
            <a:avLst/>
          </a:prstGeom>
        </p:spPr>
      </p:pic>
      <p:pic>
        <p:nvPicPr>
          <p:cNvPr id="15" name="Picture 14" descr="A picture containing white&#10;&#10;Description automatically generated">
            <a:extLst>
              <a:ext uri="{FF2B5EF4-FFF2-40B4-BE49-F238E27FC236}">
                <a16:creationId xmlns:a16="http://schemas.microsoft.com/office/drawing/2014/main" id="{0D0F6402-8B70-FB56-A7A9-3D08E4736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84" r="21715"/>
          <a:stretch/>
        </p:blipFill>
        <p:spPr>
          <a:xfrm>
            <a:off x="5351279" y="1380685"/>
            <a:ext cx="253746" cy="2578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15E249-3807-3CAE-FC9C-4F78219CF7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77" r="50354"/>
          <a:stretch/>
        </p:blipFill>
        <p:spPr>
          <a:xfrm flipH="1">
            <a:off x="3099960" y="1380685"/>
            <a:ext cx="253746" cy="25786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53BC3A-D922-6499-0BDB-FAE955FC9F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17" r="66414"/>
          <a:stretch/>
        </p:blipFill>
        <p:spPr>
          <a:xfrm flipH="1">
            <a:off x="3431441" y="1390527"/>
            <a:ext cx="253746" cy="25786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9C183CF-0456-2DEB-7786-C2C665A460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72" r="74759"/>
          <a:stretch/>
        </p:blipFill>
        <p:spPr>
          <a:xfrm flipH="1">
            <a:off x="3762923" y="1380685"/>
            <a:ext cx="253746" cy="2578608"/>
          </a:xfrm>
          <a:prstGeom prst="rect">
            <a:avLst/>
          </a:prstGeom>
        </p:spPr>
      </p:pic>
      <p:pic>
        <p:nvPicPr>
          <p:cNvPr id="26" name="Picture 25" descr="A picture containing guitar, blur&#10;&#10;Description automatically generated">
            <a:extLst>
              <a:ext uri="{FF2B5EF4-FFF2-40B4-BE49-F238E27FC236}">
                <a16:creationId xmlns:a16="http://schemas.microsoft.com/office/drawing/2014/main" id="{9399BF46-EDB6-4018-BA7E-09A237BD50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904" r="60022"/>
          <a:stretch/>
        </p:blipFill>
        <p:spPr>
          <a:xfrm>
            <a:off x="2768479" y="1380685"/>
            <a:ext cx="253746" cy="2578608"/>
          </a:xfrm>
          <a:prstGeom prst="rect">
            <a:avLst/>
          </a:prstGeom>
        </p:spPr>
      </p:pic>
      <p:pic>
        <p:nvPicPr>
          <p:cNvPr id="28" name="Picture 27" descr="A picture containing guitar, blur&#10;&#10;Description automatically generated">
            <a:extLst>
              <a:ext uri="{FF2B5EF4-FFF2-40B4-BE49-F238E27FC236}">
                <a16:creationId xmlns:a16="http://schemas.microsoft.com/office/drawing/2014/main" id="{ABFD2AEB-4196-9514-4F55-3846F64D12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585" r="51341"/>
          <a:stretch/>
        </p:blipFill>
        <p:spPr>
          <a:xfrm>
            <a:off x="5677996" y="1380685"/>
            <a:ext cx="253746" cy="2578608"/>
          </a:xfrm>
          <a:prstGeom prst="rect">
            <a:avLst/>
          </a:prstGeom>
        </p:spPr>
      </p:pic>
      <p:pic>
        <p:nvPicPr>
          <p:cNvPr id="30" name="Picture 29" descr="A picture containing guitar, blur&#10;&#10;Description automatically generated">
            <a:extLst>
              <a:ext uri="{FF2B5EF4-FFF2-40B4-BE49-F238E27FC236}">
                <a16:creationId xmlns:a16="http://schemas.microsoft.com/office/drawing/2014/main" id="{D843F8D9-1471-6DF0-7C49-8336E50A39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93" r="83134"/>
          <a:stretch/>
        </p:blipFill>
        <p:spPr>
          <a:xfrm>
            <a:off x="6004712" y="1380685"/>
            <a:ext cx="253746" cy="25786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49F2135-3400-816C-E251-44A493B8F9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39" r="58291"/>
          <a:stretch/>
        </p:blipFill>
        <p:spPr>
          <a:xfrm flipH="1">
            <a:off x="6331429" y="1380685"/>
            <a:ext cx="253746" cy="25786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4918770-172A-E9C3-18F1-08B7F89A89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01" r="82229"/>
          <a:stretch/>
        </p:blipFill>
        <p:spPr>
          <a:xfrm flipH="1">
            <a:off x="6658145" y="1380685"/>
            <a:ext cx="253746" cy="2578608"/>
          </a:xfrm>
          <a:prstGeom prst="rect">
            <a:avLst/>
          </a:prstGeom>
        </p:spPr>
      </p:pic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7AC63F4F-7079-27F7-EB3B-31284302E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53" r="10354"/>
          <a:stretch/>
        </p:blipFill>
        <p:spPr>
          <a:xfrm>
            <a:off x="9375947" y="1390527"/>
            <a:ext cx="255885" cy="25786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167335-38A7-8472-DC9E-1A67329BC729}"/>
              </a:ext>
            </a:extLst>
          </p:cNvPr>
          <p:cNvSpPr txBox="1"/>
          <p:nvPr/>
        </p:nvSpPr>
        <p:spPr>
          <a:xfrm>
            <a:off x="1287688" y="4029769"/>
            <a:ext cx="13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b="1" dirty="0">
                <a:latin typeface="Helvetica Light" panose="020B0403020202020204" pitchFamily="34" charset="0"/>
              </a:rPr>
              <a:t>Clade number or description: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D5A404-4510-1F22-7B1A-FEC8FBE02CB1}"/>
              </a:ext>
            </a:extLst>
          </p:cNvPr>
          <p:cNvSpPr txBox="1"/>
          <p:nvPr/>
        </p:nvSpPr>
        <p:spPr>
          <a:xfrm>
            <a:off x="2996143" y="4031598"/>
            <a:ext cx="17797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 Light" panose="020B0403020202020204" pitchFamily="34" charset="0"/>
              </a:rPr>
              <a:t>2	        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F18508-B909-D1B4-8442-93756B885526}"/>
              </a:ext>
            </a:extLst>
          </p:cNvPr>
          <p:cNvSpPr txBox="1"/>
          <p:nvPr/>
        </p:nvSpPr>
        <p:spPr>
          <a:xfrm>
            <a:off x="4942916" y="4031598"/>
            <a:ext cx="80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 Light" panose="020B0403020202020204" pitchFamily="34" charset="0"/>
              </a:rPr>
              <a:t>Q-103 R-207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AA970B-5CFD-CC06-9E71-9B1E8613AF03}"/>
              </a:ext>
            </a:extLst>
          </p:cNvPr>
          <p:cNvSpPr txBox="1"/>
          <p:nvPr/>
        </p:nvSpPr>
        <p:spPr>
          <a:xfrm>
            <a:off x="9050217" y="4031598"/>
            <a:ext cx="9073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Helvetica Light" panose="020B0403020202020204" pitchFamily="34" charset="0"/>
              </a:rPr>
              <a:t>Q-103 </a:t>
            </a:r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CEACD5D4-73A5-2C9D-8EFD-30CFA9B92BCC}"/>
              </a:ext>
            </a:extLst>
          </p:cNvPr>
          <p:cNvSpPr/>
          <p:nvPr/>
        </p:nvSpPr>
        <p:spPr>
          <a:xfrm rot="5400000">
            <a:off x="5951083" y="3739537"/>
            <a:ext cx="34289" cy="580463"/>
          </a:xfrm>
          <a:prstGeom prst="rightBracket">
            <a:avLst>
              <a:gd name="adj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0CBE89CD-196C-E42A-1420-F54F278D7FD2}"/>
              </a:ext>
            </a:extLst>
          </p:cNvPr>
          <p:cNvSpPr/>
          <p:nvPr/>
        </p:nvSpPr>
        <p:spPr>
          <a:xfrm rot="5400000">
            <a:off x="6604516" y="3732885"/>
            <a:ext cx="34289" cy="580463"/>
          </a:xfrm>
          <a:prstGeom prst="rightBracket">
            <a:avLst>
              <a:gd name="adj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82298D-DA92-025D-A350-4184F45E2E96}"/>
              </a:ext>
            </a:extLst>
          </p:cNvPr>
          <p:cNvSpPr txBox="1"/>
          <p:nvPr/>
        </p:nvSpPr>
        <p:spPr>
          <a:xfrm>
            <a:off x="5868021" y="4031598"/>
            <a:ext cx="2278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Light" panose="020B0403020202020204" pitchFamily="34" charset="0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31ED8E-3111-11DB-C554-EDB0F2317FD8}"/>
              </a:ext>
            </a:extLst>
          </p:cNvPr>
          <p:cNvSpPr txBox="1"/>
          <p:nvPr/>
        </p:nvSpPr>
        <p:spPr>
          <a:xfrm>
            <a:off x="6525658" y="4031598"/>
            <a:ext cx="2278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Light" panose="020B0403020202020204" pitchFamily="34" charset="0"/>
              </a:rPr>
              <a:t>5</a:t>
            </a:r>
          </a:p>
        </p:txBody>
      </p:sp>
      <p:sp>
        <p:nvSpPr>
          <p:cNvPr id="18" name="Right Bracket 17">
            <a:extLst>
              <a:ext uri="{FF2B5EF4-FFF2-40B4-BE49-F238E27FC236}">
                <a16:creationId xmlns:a16="http://schemas.microsoft.com/office/drawing/2014/main" id="{38ADCDE2-C42D-1AD2-B363-81B5BE9FD4A2}"/>
              </a:ext>
            </a:extLst>
          </p:cNvPr>
          <p:cNvSpPr/>
          <p:nvPr/>
        </p:nvSpPr>
        <p:spPr>
          <a:xfrm rot="5400000">
            <a:off x="3041566" y="3724222"/>
            <a:ext cx="34289" cy="580463"/>
          </a:xfrm>
          <a:prstGeom prst="rightBracket">
            <a:avLst>
              <a:gd name="adj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BC5D80F6-FA24-BD74-1A1B-5C8F2D6DF16E}"/>
              </a:ext>
            </a:extLst>
          </p:cNvPr>
          <p:cNvSpPr/>
          <p:nvPr/>
        </p:nvSpPr>
        <p:spPr>
          <a:xfrm rot="5400000">
            <a:off x="3694999" y="3717569"/>
            <a:ext cx="34289" cy="580463"/>
          </a:xfrm>
          <a:prstGeom prst="rightBracket">
            <a:avLst>
              <a:gd name="adj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ight Bracket 20">
            <a:extLst>
              <a:ext uri="{FF2B5EF4-FFF2-40B4-BE49-F238E27FC236}">
                <a16:creationId xmlns:a16="http://schemas.microsoft.com/office/drawing/2014/main" id="{F9CBF773-E931-4BB5-BF0C-19D2D993854A}"/>
              </a:ext>
            </a:extLst>
          </p:cNvPr>
          <p:cNvSpPr/>
          <p:nvPr/>
        </p:nvSpPr>
        <p:spPr>
          <a:xfrm rot="5400000">
            <a:off x="8251919" y="3717570"/>
            <a:ext cx="34289" cy="580463"/>
          </a:xfrm>
          <a:prstGeom prst="rightBracket">
            <a:avLst>
              <a:gd name="adj" fmla="val 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6CED49-7C85-3869-FB69-5CD8E0D6C125}"/>
              </a:ext>
            </a:extLst>
          </p:cNvPr>
          <p:cNvSpPr txBox="1"/>
          <p:nvPr/>
        </p:nvSpPr>
        <p:spPr>
          <a:xfrm>
            <a:off x="9439550" y="456021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2AEEA2-873B-85E2-681C-559C8BD8A17F}"/>
              </a:ext>
            </a:extLst>
          </p:cNvPr>
          <p:cNvSpPr txBox="1"/>
          <p:nvPr/>
        </p:nvSpPr>
        <p:spPr>
          <a:xfrm>
            <a:off x="8943305" y="4197936"/>
            <a:ext cx="1121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Helvetica Light" panose="020B0403020202020204" pitchFamily="34" charset="0"/>
              </a:rPr>
              <a:t>Imaged on the same gel, included for LPS band comparison  </a:t>
            </a:r>
          </a:p>
        </p:txBody>
      </p:sp>
    </p:spTree>
    <p:extLst>
      <p:ext uri="{BB962C8B-B14F-4D97-AF65-F5344CB8AC3E}">
        <p14:creationId xmlns:p14="http://schemas.microsoft.com/office/powerpoint/2010/main" val="1318780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592392-C50D-CB26-B6C5-70C4317C724C}"/>
              </a:ext>
            </a:extLst>
          </p:cNvPr>
          <p:cNvSpPr txBox="1"/>
          <p:nvPr/>
        </p:nvSpPr>
        <p:spPr>
          <a:xfrm>
            <a:off x="8062832" y="529622"/>
            <a:ext cx="287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 Light" panose="020B0403020202020204" pitchFamily="34" charset="0"/>
              </a:rPr>
              <a:t>O-antigen absent genotype </a:t>
            </a:r>
          </a:p>
          <a:p>
            <a:pPr algn="ctr"/>
            <a:r>
              <a:rPr lang="en-US" sz="1200" b="1" dirty="0">
                <a:latin typeface="Helvetica Light" panose="020B0403020202020204" pitchFamily="34" charset="0"/>
              </a:rPr>
              <a:t>(contains stop-codon in BDAG_02137)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A0097-30C7-0B3E-3939-0B0D0FDED0BE}"/>
              </a:ext>
            </a:extLst>
          </p:cNvPr>
          <p:cNvSpPr txBox="1"/>
          <p:nvPr/>
        </p:nvSpPr>
        <p:spPr>
          <a:xfrm>
            <a:off x="1292706" y="529622"/>
            <a:ext cx="2487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 Light" panose="020B0403020202020204" pitchFamily="34" charset="0"/>
              </a:rPr>
              <a:t>O-antigen “long” genotype </a:t>
            </a:r>
          </a:p>
          <a:p>
            <a:pPr algn="ctr"/>
            <a:r>
              <a:rPr lang="en-US" sz="1200" b="1" dirty="0">
                <a:latin typeface="Helvetica Light" panose="020B0403020202020204" pitchFamily="34" charset="0"/>
              </a:rPr>
              <a:t>(contains stop-codon reversion)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EE08A6-4419-8A1B-49B9-E7035D9B96B0}"/>
              </a:ext>
            </a:extLst>
          </p:cNvPr>
          <p:cNvSpPr txBox="1"/>
          <p:nvPr/>
        </p:nvSpPr>
        <p:spPr>
          <a:xfrm>
            <a:off x="8008403" y="3684936"/>
            <a:ext cx="30828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Light" panose="020B0403020202020204" pitchFamily="34" charset="0"/>
              </a:rPr>
              <a:t>A-0-0  C-10-0  F-6-9  F-6-11  G-9-8  I-9-6  K-10-0  M-9-4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0A427-0D19-FBA5-A8BA-B7754199E247}"/>
              </a:ext>
            </a:extLst>
          </p:cNvPr>
          <p:cNvSpPr txBox="1"/>
          <p:nvPr/>
        </p:nvSpPr>
        <p:spPr>
          <a:xfrm>
            <a:off x="1431598" y="3684936"/>
            <a:ext cx="23006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Light" panose="020B0403020202020204" pitchFamily="34" charset="0"/>
              </a:rPr>
              <a:t>B-11-1  C-12-1  G-9-11b  K-12-5  N-12-1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4C705A-737B-BAD7-2E34-87C1788CFA5A}"/>
              </a:ext>
            </a:extLst>
          </p:cNvPr>
          <p:cNvSpPr txBox="1"/>
          <p:nvPr/>
        </p:nvSpPr>
        <p:spPr>
          <a:xfrm>
            <a:off x="4008839" y="3684936"/>
            <a:ext cx="36535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Light" panose="020B0403020202020204" pitchFamily="34" charset="0"/>
              </a:rPr>
              <a:t>E-9-5  E-12-1  J-12-4  J-13-6a-$  J-14-2  J-14-8  K-12-8a-$  AU0158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D160D7-F814-B6BF-5510-95A08B19DCEF}"/>
              </a:ext>
            </a:extLst>
          </p:cNvPr>
          <p:cNvSpPr txBox="1"/>
          <p:nvPr/>
        </p:nvSpPr>
        <p:spPr>
          <a:xfrm rot="16200000">
            <a:off x="278095" y="2263277"/>
            <a:ext cx="1979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Lieberman et al. 2011 gels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EE1DC0-6591-CF66-5F06-B9414B168493}"/>
              </a:ext>
            </a:extLst>
          </p:cNvPr>
          <p:cNvSpPr txBox="1"/>
          <p:nvPr/>
        </p:nvSpPr>
        <p:spPr>
          <a:xfrm rot="16200000">
            <a:off x="450353" y="5094206"/>
            <a:ext cx="1635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pitchFamily="2" charset="0"/>
              </a:rPr>
              <a:t>Poret</a:t>
            </a:r>
            <a:r>
              <a:rPr lang="en-US" sz="1200" dirty="0">
                <a:latin typeface="Helvetica" pitchFamily="2" charset="0"/>
              </a:rPr>
              <a:t> et al. 2023 gels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3FB59D-D28C-BEE6-9E6D-DBF45DC04C83}"/>
              </a:ext>
            </a:extLst>
          </p:cNvPr>
          <p:cNvSpPr txBox="1"/>
          <p:nvPr/>
        </p:nvSpPr>
        <p:spPr>
          <a:xfrm>
            <a:off x="1900613" y="6549436"/>
            <a:ext cx="13773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Light" pitchFamily="2" charset="0"/>
              </a:rPr>
              <a:t>B-7-1  G-9-11b  N-12-1</a:t>
            </a:r>
          </a:p>
        </p:txBody>
      </p:sp>
      <p:pic>
        <p:nvPicPr>
          <p:cNvPr id="8" name="Picture 7" descr="A close-up of a test tube&#10;&#10;Description automatically generated">
            <a:extLst>
              <a:ext uri="{FF2B5EF4-FFF2-40B4-BE49-F238E27FC236}">
                <a16:creationId xmlns:a16="http://schemas.microsoft.com/office/drawing/2014/main" id="{043A2720-38B2-529C-0394-54EA02933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28" t="18174" r="47882" b="16698"/>
          <a:stretch/>
        </p:blipFill>
        <p:spPr>
          <a:xfrm>
            <a:off x="1959864" y="3974263"/>
            <a:ext cx="303859" cy="2516886"/>
          </a:xfrm>
          <a:prstGeom prst="rect">
            <a:avLst/>
          </a:prstGeom>
        </p:spPr>
      </p:pic>
      <p:pic>
        <p:nvPicPr>
          <p:cNvPr id="9" name="Picture 8" descr="A close-up of a test tube&#10;&#10;Description automatically generated">
            <a:extLst>
              <a:ext uri="{FF2B5EF4-FFF2-40B4-BE49-F238E27FC236}">
                <a16:creationId xmlns:a16="http://schemas.microsoft.com/office/drawing/2014/main" id="{7BCA3416-E4D9-8CCD-9F12-DB6B875B7A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94" t="18157" r="25016" b="16681"/>
          <a:stretch/>
        </p:blipFill>
        <p:spPr>
          <a:xfrm>
            <a:off x="2808782" y="3974263"/>
            <a:ext cx="303859" cy="2516886"/>
          </a:xfrm>
          <a:prstGeom prst="rect">
            <a:avLst/>
          </a:prstGeom>
        </p:spPr>
      </p:pic>
      <p:pic>
        <p:nvPicPr>
          <p:cNvPr id="10" name="Picture 9" descr="A close-up of a test tube&#10;&#10;Description automatically generated">
            <a:extLst>
              <a:ext uri="{FF2B5EF4-FFF2-40B4-BE49-F238E27FC236}">
                <a16:creationId xmlns:a16="http://schemas.microsoft.com/office/drawing/2014/main" id="{9E5D828E-1304-ABA3-22DF-9AA9A6503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10" t="18174" r="14000" b="16698"/>
          <a:stretch/>
        </p:blipFill>
        <p:spPr>
          <a:xfrm>
            <a:off x="2384323" y="3974263"/>
            <a:ext cx="303859" cy="25168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33F13DB-D1C3-366C-0F01-54A3E34B1277}"/>
              </a:ext>
            </a:extLst>
          </p:cNvPr>
          <p:cNvSpPr txBox="1"/>
          <p:nvPr/>
        </p:nvSpPr>
        <p:spPr>
          <a:xfrm>
            <a:off x="4353044" y="6524083"/>
            <a:ext cx="26917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Light" panose="020B0403020202020204" pitchFamily="34" charset="0"/>
              </a:rPr>
              <a:t>E-9-5  J-12-4  J-13-6a-$  J-14-2  K-15-5  AU0158</a:t>
            </a:r>
          </a:p>
        </p:txBody>
      </p:sp>
      <p:pic>
        <p:nvPicPr>
          <p:cNvPr id="54" name="Picture 53" descr="A close-up of a test tube&#10;&#10;Description automatically generated">
            <a:extLst>
              <a:ext uri="{FF2B5EF4-FFF2-40B4-BE49-F238E27FC236}">
                <a16:creationId xmlns:a16="http://schemas.microsoft.com/office/drawing/2014/main" id="{1B396F73-82C2-294A-D5CF-35E1AB8A7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98" t="18174" r="53612" b="16698"/>
          <a:stretch/>
        </p:blipFill>
        <p:spPr>
          <a:xfrm>
            <a:off x="4429808" y="3974263"/>
            <a:ext cx="303859" cy="2516886"/>
          </a:xfrm>
          <a:prstGeom prst="rect">
            <a:avLst/>
          </a:prstGeom>
        </p:spPr>
      </p:pic>
      <p:pic>
        <p:nvPicPr>
          <p:cNvPr id="56" name="Picture 55" descr="A close-up of a test tube&#10;&#10;Description automatically generated">
            <a:extLst>
              <a:ext uri="{FF2B5EF4-FFF2-40B4-BE49-F238E27FC236}">
                <a16:creationId xmlns:a16="http://schemas.microsoft.com/office/drawing/2014/main" id="{6CC3B005-5FD7-4536-BB4A-6423BD2CB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73" t="18174" r="42137" b="16698"/>
          <a:stretch/>
        </p:blipFill>
        <p:spPr>
          <a:xfrm>
            <a:off x="5267244" y="3974263"/>
            <a:ext cx="303859" cy="2516886"/>
          </a:xfrm>
          <a:prstGeom prst="rect">
            <a:avLst/>
          </a:prstGeom>
        </p:spPr>
      </p:pic>
      <p:pic>
        <p:nvPicPr>
          <p:cNvPr id="68" name="Picture 67" descr="A close-up of a test tube&#10;&#10;Description automatically generated">
            <a:extLst>
              <a:ext uri="{FF2B5EF4-FFF2-40B4-BE49-F238E27FC236}">
                <a16:creationId xmlns:a16="http://schemas.microsoft.com/office/drawing/2014/main" id="{C611014A-CE4E-5022-8BEE-B18E65F8CF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42" t="18174" r="36668" b="16698"/>
          <a:stretch/>
        </p:blipFill>
        <p:spPr>
          <a:xfrm>
            <a:off x="5685963" y="3974263"/>
            <a:ext cx="303859" cy="2516886"/>
          </a:xfrm>
          <a:prstGeom prst="rect">
            <a:avLst/>
          </a:prstGeom>
        </p:spPr>
      </p:pic>
      <p:pic>
        <p:nvPicPr>
          <p:cNvPr id="69" name="Picture 68" descr="A close-up of a test tube&#10;&#10;Description automatically generated">
            <a:extLst>
              <a:ext uri="{FF2B5EF4-FFF2-40B4-BE49-F238E27FC236}">
                <a16:creationId xmlns:a16="http://schemas.microsoft.com/office/drawing/2014/main" id="{802001CC-027A-562A-E746-8DABB0C0B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78" t="18174" r="30832" b="16698"/>
          <a:stretch/>
        </p:blipFill>
        <p:spPr>
          <a:xfrm>
            <a:off x="4848526" y="3974263"/>
            <a:ext cx="303859" cy="2516886"/>
          </a:xfrm>
          <a:prstGeom prst="rect">
            <a:avLst/>
          </a:prstGeom>
        </p:spPr>
      </p:pic>
      <p:pic>
        <p:nvPicPr>
          <p:cNvPr id="70" name="Picture 69" descr="A close-up of a test tube&#10;&#10;Description automatically generated">
            <a:extLst>
              <a:ext uri="{FF2B5EF4-FFF2-40B4-BE49-F238E27FC236}">
                <a16:creationId xmlns:a16="http://schemas.microsoft.com/office/drawing/2014/main" id="{FCE1A07D-82BC-ADE0-9551-40D4BE1C45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76" t="18174" r="19834" b="16698"/>
          <a:stretch/>
        </p:blipFill>
        <p:spPr>
          <a:xfrm>
            <a:off x="6104681" y="3974263"/>
            <a:ext cx="303859" cy="2516886"/>
          </a:xfrm>
          <a:prstGeom prst="rect">
            <a:avLst/>
          </a:prstGeom>
        </p:spPr>
      </p:pic>
      <p:pic>
        <p:nvPicPr>
          <p:cNvPr id="71" name="Picture 70" descr="A close-up of a test tube&#10;&#10;Description automatically generated">
            <a:extLst>
              <a:ext uri="{FF2B5EF4-FFF2-40B4-BE49-F238E27FC236}">
                <a16:creationId xmlns:a16="http://schemas.microsoft.com/office/drawing/2014/main" id="{7F9D0D15-2BF2-08A7-6D0B-ABFCAC165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87" t="18157" r="8623" b="16681"/>
          <a:stretch/>
        </p:blipFill>
        <p:spPr>
          <a:xfrm>
            <a:off x="6523398" y="3974263"/>
            <a:ext cx="303859" cy="2516886"/>
          </a:xfrm>
          <a:prstGeom prst="rect">
            <a:avLst/>
          </a:prstGeom>
        </p:spPr>
      </p:pic>
      <p:pic>
        <p:nvPicPr>
          <p:cNvPr id="72" name="Picture 71" descr="A close-up of a dna test&#10;&#10;Description automatically generated">
            <a:extLst>
              <a:ext uri="{FF2B5EF4-FFF2-40B4-BE49-F238E27FC236}">
                <a16:creationId xmlns:a16="http://schemas.microsoft.com/office/drawing/2014/main" id="{286498B0-A70B-1F99-9AAF-E5692D6249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11" r="74946" b="8463"/>
          <a:stretch/>
        </p:blipFill>
        <p:spPr>
          <a:xfrm>
            <a:off x="1532334" y="1154330"/>
            <a:ext cx="301752" cy="2516613"/>
          </a:xfrm>
          <a:prstGeom prst="rect">
            <a:avLst/>
          </a:prstGeom>
        </p:spPr>
      </p:pic>
      <p:pic>
        <p:nvPicPr>
          <p:cNvPr id="73" name="Picture 72" descr="A close-up of a film&#10;&#10;Description automatically generated">
            <a:extLst>
              <a:ext uri="{FF2B5EF4-FFF2-40B4-BE49-F238E27FC236}">
                <a16:creationId xmlns:a16="http://schemas.microsoft.com/office/drawing/2014/main" id="{965F7AAD-C919-0982-E7DA-4F52816FC9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06" t="7564" r="22004" b="4646"/>
          <a:stretch/>
        </p:blipFill>
        <p:spPr>
          <a:xfrm>
            <a:off x="1959864" y="1154330"/>
            <a:ext cx="301752" cy="2516613"/>
          </a:xfrm>
          <a:prstGeom prst="rect">
            <a:avLst/>
          </a:prstGeom>
        </p:spPr>
      </p:pic>
      <p:pic>
        <p:nvPicPr>
          <p:cNvPr id="74" name="Picture 73" descr="A close-up of a film&#10;&#10;Description automatically generated">
            <a:extLst>
              <a:ext uri="{FF2B5EF4-FFF2-40B4-BE49-F238E27FC236}">
                <a16:creationId xmlns:a16="http://schemas.microsoft.com/office/drawing/2014/main" id="{ECB5D8C8-0FEA-9BAF-2FFD-7B26B73D39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903" t="7564" r="31007" b="4646"/>
          <a:stretch/>
        </p:blipFill>
        <p:spPr>
          <a:xfrm>
            <a:off x="2387394" y="1154330"/>
            <a:ext cx="301752" cy="2516613"/>
          </a:xfrm>
          <a:prstGeom prst="rect">
            <a:avLst/>
          </a:prstGeom>
        </p:spPr>
      </p:pic>
      <p:pic>
        <p:nvPicPr>
          <p:cNvPr id="75" name="Picture 74" descr="A close-up of a dna test&#10;&#10;Description automatically generated">
            <a:extLst>
              <a:ext uri="{FF2B5EF4-FFF2-40B4-BE49-F238E27FC236}">
                <a16:creationId xmlns:a16="http://schemas.microsoft.com/office/drawing/2014/main" id="{22ACE4E3-52B5-B9A7-C6A9-D7AE7178F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95" r="19962" b="8463"/>
          <a:stretch/>
        </p:blipFill>
        <p:spPr>
          <a:xfrm>
            <a:off x="2814924" y="1154330"/>
            <a:ext cx="301752" cy="2516613"/>
          </a:xfrm>
          <a:prstGeom prst="rect">
            <a:avLst/>
          </a:prstGeom>
        </p:spPr>
      </p:pic>
      <p:pic>
        <p:nvPicPr>
          <p:cNvPr id="76" name="Picture 75" descr="A close-up of a film&#10;&#10;Description automatically generated">
            <a:extLst>
              <a:ext uri="{FF2B5EF4-FFF2-40B4-BE49-F238E27FC236}">
                <a16:creationId xmlns:a16="http://schemas.microsoft.com/office/drawing/2014/main" id="{CD799A5D-F756-3903-9869-0384D6BA52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414" t="7226" r="56763" b="4726"/>
          <a:stretch/>
        </p:blipFill>
        <p:spPr>
          <a:xfrm>
            <a:off x="3242453" y="1154330"/>
            <a:ext cx="301752" cy="2516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0004A5-F3FE-4FEC-3749-A3A3B089C880}"/>
              </a:ext>
            </a:extLst>
          </p:cNvPr>
          <p:cNvSpPr txBox="1"/>
          <p:nvPr/>
        </p:nvSpPr>
        <p:spPr>
          <a:xfrm>
            <a:off x="4090788" y="425747"/>
            <a:ext cx="333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 Light" panose="020B0403020202020204" pitchFamily="34" charset="0"/>
              </a:rPr>
              <a:t>O-antigen mutant genotypes </a:t>
            </a:r>
          </a:p>
          <a:p>
            <a:pPr algn="ctr"/>
            <a:r>
              <a:rPr lang="en-US" sz="1200" b="1" dirty="0">
                <a:latin typeface="Helvetica Light" panose="020B0403020202020204" pitchFamily="34" charset="0"/>
              </a:rPr>
              <a:t>(stop-codon reversion and further </a:t>
            </a:r>
          </a:p>
          <a:p>
            <a:pPr algn="ctr"/>
            <a:r>
              <a:rPr lang="en-US" sz="1200" b="1" dirty="0">
                <a:latin typeface="Helvetica Light" panose="020B0403020202020204" pitchFamily="34" charset="0"/>
              </a:rPr>
              <a:t>O-antigen synthesis gene mutations)</a:t>
            </a:r>
          </a:p>
        </p:txBody>
      </p:sp>
      <p:pic>
        <p:nvPicPr>
          <p:cNvPr id="86" name="Picture 85" descr="A close-up of a film&#10;&#10;Description automatically generated">
            <a:extLst>
              <a:ext uri="{FF2B5EF4-FFF2-40B4-BE49-F238E27FC236}">
                <a16:creationId xmlns:a16="http://schemas.microsoft.com/office/drawing/2014/main" id="{A035F38B-DAC0-0151-AD25-A27CF73D44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27" t="7564" r="73883" b="4646"/>
          <a:stretch/>
        </p:blipFill>
        <p:spPr>
          <a:xfrm>
            <a:off x="8095333" y="1154330"/>
            <a:ext cx="301752" cy="2516609"/>
          </a:xfrm>
          <a:prstGeom prst="rect">
            <a:avLst/>
          </a:prstGeom>
        </p:spPr>
      </p:pic>
      <p:pic>
        <p:nvPicPr>
          <p:cNvPr id="87" name="Picture 86" descr="A close-up of a dna test&#10;&#10;Description automatically generated">
            <a:extLst>
              <a:ext uri="{FF2B5EF4-FFF2-40B4-BE49-F238E27FC236}">
                <a16:creationId xmlns:a16="http://schemas.microsoft.com/office/drawing/2014/main" id="{AF7818A5-B0BC-B679-DFDE-32C21080C4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66" r="40991" b="8463"/>
          <a:stretch/>
        </p:blipFill>
        <p:spPr>
          <a:xfrm>
            <a:off x="8446906" y="1154330"/>
            <a:ext cx="301752" cy="2516609"/>
          </a:xfrm>
          <a:prstGeom prst="rect">
            <a:avLst/>
          </a:prstGeom>
        </p:spPr>
      </p:pic>
      <p:pic>
        <p:nvPicPr>
          <p:cNvPr id="88" name="Picture 87" descr="A close-up of a film&#10;&#10;Description automatically generated">
            <a:extLst>
              <a:ext uri="{FF2B5EF4-FFF2-40B4-BE49-F238E27FC236}">
                <a16:creationId xmlns:a16="http://schemas.microsoft.com/office/drawing/2014/main" id="{1430A45F-C092-8E2D-EFB7-FC18038DA6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609" t="7564" r="47301" b="4646"/>
          <a:stretch/>
        </p:blipFill>
        <p:spPr>
          <a:xfrm>
            <a:off x="9150052" y="1154330"/>
            <a:ext cx="301752" cy="2516609"/>
          </a:xfrm>
          <a:prstGeom prst="rect">
            <a:avLst/>
          </a:prstGeom>
        </p:spPr>
      </p:pic>
      <p:pic>
        <p:nvPicPr>
          <p:cNvPr id="89" name="Picture 88" descr="A close-up of a film&#10;&#10;Description automatically generated">
            <a:extLst>
              <a:ext uri="{FF2B5EF4-FFF2-40B4-BE49-F238E27FC236}">
                <a16:creationId xmlns:a16="http://schemas.microsoft.com/office/drawing/2014/main" id="{4C1D8987-9A04-FB70-E82B-9D4197CD90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68" t="7226" r="74309" b="4726"/>
          <a:stretch/>
        </p:blipFill>
        <p:spPr>
          <a:xfrm>
            <a:off x="8798479" y="1154330"/>
            <a:ext cx="301752" cy="2516609"/>
          </a:xfrm>
          <a:prstGeom prst="rect">
            <a:avLst/>
          </a:prstGeom>
        </p:spPr>
      </p:pic>
      <p:pic>
        <p:nvPicPr>
          <p:cNvPr id="90" name="Picture 89" descr="A close-up of a film&#10;&#10;Description automatically generated">
            <a:extLst>
              <a:ext uri="{FF2B5EF4-FFF2-40B4-BE49-F238E27FC236}">
                <a16:creationId xmlns:a16="http://schemas.microsoft.com/office/drawing/2014/main" id="{8B72FE15-6E48-8E46-FFD3-CBAE160766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48" t="7564" r="39862" b="4646"/>
          <a:stretch/>
        </p:blipFill>
        <p:spPr>
          <a:xfrm>
            <a:off x="9501625" y="1154330"/>
            <a:ext cx="301752" cy="2516609"/>
          </a:xfrm>
          <a:prstGeom prst="rect">
            <a:avLst/>
          </a:prstGeom>
        </p:spPr>
      </p:pic>
      <p:pic>
        <p:nvPicPr>
          <p:cNvPr id="91" name="Picture 90" descr="A close-up of a film&#10;&#10;Description automatically generated">
            <a:extLst>
              <a:ext uri="{FF2B5EF4-FFF2-40B4-BE49-F238E27FC236}">
                <a16:creationId xmlns:a16="http://schemas.microsoft.com/office/drawing/2014/main" id="{56DD4FEE-BBDA-9BA0-CE98-0547528D96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462" t="7226" r="65715" b="4726"/>
          <a:stretch/>
        </p:blipFill>
        <p:spPr>
          <a:xfrm>
            <a:off x="9853198" y="1154330"/>
            <a:ext cx="301752" cy="2516609"/>
          </a:xfrm>
          <a:prstGeom prst="rect">
            <a:avLst/>
          </a:prstGeom>
        </p:spPr>
      </p:pic>
      <p:pic>
        <p:nvPicPr>
          <p:cNvPr id="92" name="Picture 91" descr="A close-up of a dna test&#10;&#10;Description automatically generated">
            <a:extLst>
              <a:ext uri="{FF2B5EF4-FFF2-40B4-BE49-F238E27FC236}">
                <a16:creationId xmlns:a16="http://schemas.microsoft.com/office/drawing/2014/main" id="{CF6D091B-B046-9F6F-0F46-62C91A0C09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47" r="30010" b="8463"/>
          <a:stretch/>
        </p:blipFill>
        <p:spPr>
          <a:xfrm>
            <a:off x="10204771" y="1154330"/>
            <a:ext cx="301752" cy="2516609"/>
          </a:xfrm>
          <a:prstGeom prst="rect">
            <a:avLst/>
          </a:prstGeom>
        </p:spPr>
      </p:pic>
      <p:pic>
        <p:nvPicPr>
          <p:cNvPr id="93" name="Picture 92" descr="A close-up of a film&#10;&#10;Description automatically generated">
            <a:extLst>
              <a:ext uri="{FF2B5EF4-FFF2-40B4-BE49-F238E27FC236}">
                <a16:creationId xmlns:a16="http://schemas.microsoft.com/office/drawing/2014/main" id="{51492A27-BCE1-D770-CA2F-81B12C7440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18" t="7564" r="55692" b="4646"/>
          <a:stretch/>
        </p:blipFill>
        <p:spPr>
          <a:xfrm>
            <a:off x="10556343" y="1154330"/>
            <a:ext cx="301752" cy="2516609"/>
          </a:xfrm>
          <a:prstGeom prst="rect">
            <a:avLst/>
          </a:prstGeom>
        </p:spPr>
      </p:pic>
      <p:pic>
        <p:nvPicPr>
          <p:cNvPr id="94" name="Picture 93" descr="A close-up of a dna test&#10;&#10;Description automatically generated">
            <a:extLst>
              <a:ext uri="{FF2B5EF4-FFF2-40B4-BE49-F238E27FC236}">
                <a16:creationId xmlns:a16="http://schemas.microsoft.com/office/drawing/2014/main" id="{ED6CB0C7-DE1E-4666-2C01-0AAD39F4C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81" r="63276" b="8463"/>
          <a:stretch/>
        </p:blipFill>
        <p:spPr>
          <a:xfrm>
            <a:off x="4090787" y="1154330"/>
            <a:ext cx="301752" cy="2516609"/>
          </a:xfrm>
          <a:prstGeom prst="rect">
            <a:avLst/>
          </a:prstGeom>
        </p:spPr>
      </p:pic>
      <p:pic>
        <p:nvPicPr>
          <p:cNvPr id="95" name="Picture 94" descr="A close-up of a dna test&#10;&#10;Description automatically generated">
            <a:extLst>
              <a:ext uri="{FF2B5EF4-FFF2-40B4-BE49-F238E27FC236}">
                <a16:creationId xmlns:a16="http://schemas.microsoft.com/office/drawing/2014/main" id="{3D765417-E1BB-7ADE-BA9A-5F4D1394C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17" r="52140" b="8463"/>
          <a:stretch/>
        </p:blipFill>
        <p:spPr>
          <a:xfrm>
            <a:off x="4524203" y="1154330"/>
            <a:ext cx="301752" cy="2516609"/>
          </a:xfrm>
          <a:prstGeom prst="rect">
            <a:avLst/>
          </a:prstGeom>
        </p:spPr>
      </p:pic>
      <p:pic>
        <p:nvPicPr>
          <p:cNvPr id="96" name="Picture 95" descr="A close-up of a film&#10;&#10;Description automatically generated">
            <a:extLst>
              <a:ext uri="{FF2B5EF4-FFF2-40B4-BE49-F238E27FC236}">
                <a16:creationId xmlns:a16="http://schemas.microsoft.com/office/drawing/2014/main" id="{9E817574-A8B7-A602-1128-BD3A0D8054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493" t="7226" r="30684" b="4726"/>
          <a:stretch/>
        </p:blipFill>
        <p:spPr>
          <a:xfrm>
            <a:off x="5824451" y="1154330"/>
            <a:ext cx="301752" cy="2516609"/>
          </a:xfrm>
          <a:prstGeom prst="rect">
            <a:avLst/>
          </a:prstGeom>
        </p:spPr>
      </p:pic>
      <p:pic>
        <p:nvPicPr>
          <p:cNvPr id="97" name="Picture 96" descr="A close-up of a film&#10;&#10;Description automatically generated">
            <a:extLst>
              <a:ext uri="{FF2B5EF4-FFF2-40B4-BE49-F238E27FC236}">
                <a16:creationId xmlns:a16="http://schemas.microsoft.com/office/drawing/2014/main" id="{996DF58E-416E-A091-7411-07CA56C421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484" t="7226" r="22693" b="4726"/>
          <a:stretch/>
        </p:blipFill>
        <p:spPr>
          <a:xfrm>
            <a:off x="4957619" y="1154330"/>
            <a:ext cx="301752" cy="2516609"/>
          </a:xfrm>
          <a:prstGeom prst="rect">
            <a:avLst/>
          </a:prstGeom>
        </p:spPr>
      </p:pic>
      <p:pic>
        <p:nvPicPr>
          <p:cNvPr id="98" name="Picture 97" descr="A close-up of a film&#10;&#10;Description automatically generated">
            <a:extLst>
              <a:ext uri="{FF2B5EF4-FFF2-40B4-BE49-F238E27FC236}">
                <a16:creationId xmlns:a16="http://schemas.microsoft.com/office/drawing/2014/main" id="{04398BAB-B464-91DF-0252-21CD7AC858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398" t="7226" r="48779" b="4726"/>
          <a:stretch/>
        </p:blipFill>
        <p:spPr>
          <a:xfrm>
            <a:off x="5391035" y="1154330"/>
            <a:ext cx="301752" cy="2516609"/>
          </a:xfrm>
          <a:prstGeom prst="rect">
            <a:avLst/>
          </a:prstGeom>
        </p:spPr>
      </p:pic>
      <p:pic>
        <p:nvPicPr>
          <p:cNvPr id="99" name="Picture 98" descr="A close-up of a film&#10;&#10;Description automatically generated">
            <a:extLst>
              <a:ext uri="{FF2B5EF4-FFF2-40B4-BE49-F238E27FC236}">
                <a16:creationId xmlns:a16="http://schemas.microsoft.com/office/drawing/2014/main" id="{DA34E629-AC99-9DF1-F30F-EFAEBFAAA0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484" t="7226" r="22693" b="4726"/>
          <a:stretch/>
        </p:blipFill>
        <p:spPr>
          <a:xfrm>
            <a:off x="6257867" y="1154330"/>
            <a:ext cx="301752" cy="2516609"/>
          </a:xfrm>
          <a:prstGeom prst="rect">
            <a:avLst/>
          </a:prstGeom>
        </p:spPr>
      </p:pic>
      <p:pic>
        <p:nvPicPr>
          <p:cNvPr id="100" name="Picture 99" descr="A close-up of a dna test&#10;&#10;Description automatically generated">
            <a:extLst>
              <a:ext uri="{FF2B5EF4-FFF2-40B4-BE49-F238E27FC236}">
                <a16:creationId xmlns:a16="http://schemas.microsoft.com/office/drawing/2014/main" id="{0D3F39C3-84B7-2B89-E764-5768B26E1D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27" r="8630" b="8463"/>
          <a:stretch/>
        </p:blipFill>
        <p:spPr>
          <a:xfrm>
            <a:off x="6691283" y="1154330"/>
            <a:ext cx="301752" cy="2516609"/>
          </a:xfrm>
          <a:prstGeom prst="rect">
            <a:avLst/>
          </a:prstGeom>
        </p:spPr>
      </p:pic>
      <p:pic>
        <p:nvPicPr>
          <p:cNvPr id="101" name="Picture 100" descr="A close-up of a film&#10;&#10;Description automatically generated">
            <a:extLst>
              <a:ext uri="{FF2B5EF4-FFF2-40B4-BE49-F238E27FC236}">
                <a16:creationId xmlns:a16="http://schemas.microsoft.com/office/drawing/2014/main" id="{D801E70F-4CCF-813C-F3CF-923A2D13A9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38" t="7564" r="65772" b="4646"/>
          <a:stretch/>
        </p:blipFill>
        <p:spPr>
          <a:xfrm>
            <a:off x="7124700" y="1154330"/>
            <a:ext cx="301752" cy="251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1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7DC060-34C3-C6FB-3885-F40C15E8A38E}"/>
              </a:ext>
            </a:extLst>
          </p:cNvPr>
          <p:cNvSpPr txBox="1"/>
          <p:nvPr/>
        </p:nvSpPr>
        <p:spPr>
          <a:xfrm>
            <a:off x="49471" y="6113626"/>
            <a:ext cx="446744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Gel 1: A-0-0, AU0158, M-9-4, F-6-11, G-9-8, G-9-11b, C-12-1</a:t>
            </a:r>
          </a:p>
          <a:p>
            <a:r>
              <a:rPr lang="en-US" sz="1350" dirty="0"/>
              <a:t>Gel 2: B-11-1, E-9-5, E-12-1, C-10-0, K-10-0, K-12-5, K-12-8a-b</a:t>
            </a:r>
          </a:p>
          <a:p>
            <a:r>
              <a:rPr lang="en-US" sz="1350" dirty="0"/>
              <a:t>Gel 3: F-6-9, I-9-6, N-12-1, J-13-6a-b, J-14-2, J-14-8, J-12-4</a:t>
            </a:r>
          </a:p>
        </p:txBody>
      </p:sp>
      <p:pic>
        <p:nvPicPr>
          <p:cNvPr id="4" name="Picture 3" descr="A close-up of a film&#10;&#10;Description automatically generated">
            <a:extLst>
              <a:ext uri="{FF2B5EF4-FFF2-40B4-BE49-F238E27FC236}">
                <a16:creationId xmlns:a16="http://schemas.microsoft.com/office/drawing/2014/main" id="{A4D87BDD-6FEA-D746-F00B-DB648CE56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27" t="7564" r="73883" b="4646"/>
          <a:stretch/>
        </p:blipFill>
        <p:spPr>
          <a:xfrm>
            <a:off x="1071771" y="3059972"/>
            <a:ext cx="342900" cy="2859786"/>
          </a:xfrm>
          <a:prstGeom prst="rect">
            <a:avLst/>
          </a:prstGeom>
        </p:spPr>
      </p:pic>
      <p:pic>
        <p:nvPicPr>
          <p:cNvPr id="6" name="Picture 5" descr="A close-up of a dna test&#10;&#10;Description automatically generated">
            <a:extLst>
              <a:ext uri="{FF2B5EF4-FFF2-40B4-BE49-F238E27FC236}">
                <a16:creationId xmlns:a16="http://schemas.microsoft.com/office/drawing/2014/main" id="{A3D6AFDD-7B69-AF40-233D-39804FF21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11" r="74946" b="8463"/>
          <a:stretch/>
        </p:blipFill>
        <p:spPr>
          <a:xfrm>
            <a:off x="4778072" y="3059972"/>
            <a:ext cx="342900" cy="2859786"/>
          </a:xfrm>
          <a:prstGeom prst="rect">
            <a:avLst/>
          </a:prstGeom>
        </p:spPr>
      </p:pic>
      <p:pic>
        <p:nvPicPr>
          <p:cNvPr id="8" name="Picture 7" descr="A close-up of a film&#10;&#10;Description automatically generated">
            <a:extLst>
              <a:ext uri="{FF2B5EF4-FFF2-40B4-BE49-F238E27FC236}">
                <a16:creationId xmlns:a16="http://schemas.microsoft.com/office/drawing/2014/main" id="{2F1142D2-1320-4B9F-6688-6EE73D1D17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68" t="7226" r="74309" b="4726"/>
          <a:stretch/>
        </p:blipFill>
        <p:spPr>
          <a:xfrm>
            <a:off x="8314262" y="3059972"/>
            <a:ext cx="342900" cy="2859786"/>
          </a:xfrm>
          <a:prstGeom prst="rect">
            <a:avLst/>
          </a:prstGeom>
        </p:spPr>
      </p:pic>
      <p:pic>
        <p:nvPicPr>
          <p:cNvPr id="11" name="Picture 10" descr="A close-up of a film&#10;&#10;Description automatically generated">
            <a:extLst>
              <a:ext uri="{FF2B5EF4-FFF2-40B4-BE49-F238E27FC236}">
                <a16:creationId xmlns:a16="http://schemas.microsoft.com/office/drawing/2014/main" id="{88F4BCD7-ECD1-7771-C9EE-C90F4F303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38" t="7564" r="65772" b="4646"/>
          <a:stretch/>
        </p:blipFill>
        <p:spPr>
          <a:xfrm>
            <a:off x="1458192" y="3059972"/>
            <a:ext cx="342900" cy="2859786"/>
          </a:xfrm>
          <a:prstGeom prst="rect">
            <a:avLst/>
          </a:prstGeom>
        </p:spPr>
      </p:pic>
      <p:pic>
        <p:nvPicPr>
          <p:cNvPr id="12" name="Picture 11" descr="A close-up of a film&#10;&#10;Description automatically generated">
            <a:extLst>
              <a:ext uri="{FF2B5EF4-FFF2-40B4-BE49-F238E27FC236}">
                <a16:creationId xmlns:a16="http://schemas.microsoft.com/office/drawing/2014/main" id="{0C93F247-3F95-EBBB-07E1-B554625EDB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18" t="7564" r="55692" b="4646"/>
          <a:stretch/>
        </p:blipFill>
        <p:spPr>
          <a:xfrm>
            <a:off x="1834136" y="3059972"/>
            <a:ext cx="342900" cy="2859786"/>
          </a:xfrm>
          <a:prstGeom prst="rect">
            <a:avLst/>
          </a:prstGeom>
        </p:spPr>
      </p:pic>
      <p:pic>
        <p:nvPicPr>
          <p:cNvPr id="13" name="Picture 12" descr="A close-up of a film&#10;&#10;Description automatically generated">
            <a:extLst>
              <a:ext uri="{FF2B5EF4-FFF2-40B4-BE49-F238E27FC236}">
                <a16:creationId xmlns:a16="http://schemas.microsoft.com/office/drawing/2014/main" id="{E34F0F58-B43E-A52B-1F32-694859FE8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09" t="7564" r="47301" b="4646"/>
          <a:stretch/>
        </p:blipFill>
        <p:spPr>
          <a:xfrm>
            <a:off x="2231842" y="3059972"/>
            <a:ext cx="342900" cy="2859786"/>
          </a:xfrm>
          <a:prstGeom prst="rect">
            <a:avLst/>
          </a:prstGeom>
        </p:spPr>
      </p:pic>
      <p:pic>
        <p:nvPicPr>
          <p:cNvPr id="14" name="Picture 13" descr="A close-up of a film&#10;&#10;Description automatically generated">
            <a:extLst>
              <a:ext uri="{FF2B5EF4-FFF2-40B4-BE49-F238E27FC236}">
                <a16:creationId xmlns:a16="http://schemas.microsoft.com/office/drawing/2014/main" id="{57F4A8A9-F9E7-8FD4-113C-A95D1A438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48" t="7564" r="39862" b="4646"/>
          <a:stretch/>
        </p:blipFill>
        <p:spPr>
          <a:xfrm>
            <a:off x="2673949" y="3059972"/>
            <a:ext cx="342900" cy="2859786"/>
          </a:xfrm>
          <a:prstGeom prst="rect">
            <a:avLst/>
          </a:prstGeom>
        </p:spPr>
      </p:pic>
      <p:pic>
        <p:nvPicPr>
          <p:cNvPr id="15" name="Picture 14" descr="A close-up of a film&#10;&#10;Description automatically generated">
            <a:extLst>
              <a:ext uri="{FF2B5EF4-FFF2-40B4-BE49-F238E27FC236}">
                <a16:creationId xmlns:a16="http://schemas.microsoft.com/office/drawing/2014/main" id="{4E8C92F7-E2C3-79E3-136F-4746A476C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03" t="7564" r="31007" b="4646"/>
          <a:stretch/>
        </p:blipFill>
        <p:spPr>
          <a:xfrm>
            <a:off x="2974096" y="3059972"/>
            <a:ext cx="342900" cy="2859786"/>
          </a:xfrm>
          <a:prstGeom prst="rect">
            <a:avLst/>
          </a:prstGeom>
        </p:spPr>
      </p:pic>
      <p:pic>
        <p:nvPicPr>
          <p:cNvPr id="16" name="Picture 15" descr="A close-up of a film&#10;&#10;Description automatically generated">
            <a:extLst>
              <a:ext uri="{FF2B5EF4-FFF2-40B4-BE49-F238E27FC236}">
                <a16:creationId xmlns:a16="http://schemas.microsoft.com/office/drawing/2014/main" id="{2EDBA249-DFA9-F57D-C10F-0C4F4FF795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06" t="7564" r="22004" b="4646"/>
          <a:stretch/>
        </p:blipFill>
        <p:spPr>
          <a:xfrm>
            <a:off x="3416203" y="3059972"/>
            <a:ext cx="342900" cy="2859786"/>
          </a:xfrm>
          <a:prstGeom prst="rect">
            <a:avLst/>
          </a:prstGeom>
        </p:spPr>
      </p:pic>
      <p:pic>
        <p:nvPicPr>
          <p:cNvPr id="19" name="Picture 18" descr="A close-up of a film&#10;&#10;Description automatically generated">
            <a:extLst>
              <a:ext uri="{FF2B5EF4-FFF2-40B4-BE49-F238E27FC236}">
                <a16:creationId xmlns:a16="http://schemas.microsoft.com/office/drawing/2014/main" id="{0EBB6CD4-E040-0F0A-598B-1C1BD1B92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7" t="7564" r="6200" b="4646"/>
          <a:stretch/>
        </p:blipFill>
        <p:spPr>
          <a:xfrm>
            <a:off x="686637" y="-18309"/>
            <a:ext cx="3431672" cy="2859786"/>
          </a:xfrm>
          <a:prstGeom prst="rect">
            <a:avLst/>
          </a:prstGeom>
        </p:spPr>
      </p:pic>
      <p:pic>
        <p:nvPicPr>
          <p:cNvPr id="20" name="Picture 19" descr="A close-up of a dna test&#10;&#10;Description automatically generated">
            <a:extLst>
              <a:ext uri="{FF2B5EF4-FFF2-40B4-BE49-F238E27FC236}">
                <a16:creationId xmlns:a16="http://schemas.microsoft.com/office/drawing/2014/main" id="{3E855CCA-19C3-B41A-8FC7-7DCE1EBC4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278" y="-18309"/>
            <a:ext cx="2997036" cy="2960927"/>
          </a:xfrm>
          <a:prstGeom prst="rect">
            <a:avLst/>
          </a:prstGeom>
        </p:spPr>
      </p:pic>
      <p:pic>
        <p:nvPicPr>
          <p:cNvPr id="21" name="Picture 20" descr="A close-up of a film&#10;&#10;Description automatically generated">
            <a:extLst>
              <a:ext uri="{FF2B5EF4-FFF2-40B4-BE49-F238E27FC236}">
                <a16:creationId xmlns:a16="http://schemas.microsoft.com/office/drawing/2014/main" id="{099081A7-BA38-FFB0-EE5E-D578F1432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538" y="-18308"/>
            <a:ext cx="3421680" cy="2859786"/>
          </a:xfrm>
          <a:prstGeom prst="rect">
            <a:avLst/>
          </a:prstGeom>
        </p:spPr>
      </p:pic>
      <p:pic>
        <p:nvPicPr>
          <p:cNvPr id="22" name="Picture 21" descr="A close-up of a dna test&#10;&#10;Description automatically generated">
            <a:extLst>
              <a:ext uri="{FF2B5EF4-FFF2-40B4-BE49-F238E27FC236}">
                <a16:creationId xmlns:a16="http://schemas.microsoft.com/office/drawing/2014/main" id="{AA3FA9C3-98CF-FB48-088B-76AC98AED5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81" r="63276" b="8463"/>
          <a:stretch/>
        </p:blipFill>
        <p:spPr>
          <a:xfrm>
            <a:off x="5253478" y="3059972"/>
            <a:ext cx="342900" cy="2859786"/>
          </a:xfrm>
          <a:prstGeom prst="rect">
            <a:avLst/>
          </a:prstGeom>
        </p:spPr>
      </p:pic>
      <p:pic>
        <p:nvPicPr>
          <p:cNvPr id="24" name="Picture 23" descr="A close-up of a dna test&#10;&#10;Description automatically generated">
            <a:extLst>
              <a:ext uri="{FF2B5EF4-FFF2-40B4-BE49-F238E27FC236}">
                <a16:creationId xmlns:a16="http://schemas.microsoft.com/office/drawing/2014/main" id="{5D0BE41B-E8CA-4476-87C1-D1BE221021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17" r="52140" b="8463"/>
          <a:stretch/>
        </p:blipFill>
        <p:spPr>
          <a:xfrm>
            <a:off x="5685479" y="3059972"/>
            <a:ext cx="342900" cy="2859786"/>
          </a:xfrm>
          <a:prstGeom prst="rect">
            <a:avLst/>
          </a:prstGeom>
        </p:spPr>
      </p:pic>
      <p:pic>
        <p:nvPicPr>
          <p:cNvPr id="26" name="Picture 25" descr="A close-up of a dna test&#10;&#10;Description automatically generated">
            <a:extLst>
              <a:ext uri="{FF2B5EF4-FFF2-40B4-BE49-F238E27FC236}">
                <a16:creationId xmlns:a16="http://schemas.microsoft.com/office/drawing/2014/main" id="{6BD289C4-176C-B212-76EC-E86B8058AC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66" r="40991" b="8463"/>
          <a:stretch/>
        </p:blipFill>
        <p:spPr>
          <a:xfrm>
            <a:off x="6095084" y="3059972"/>
            <a:ext cx="342900" cy="2859786"/>
          </a:xfrm>
          <a:prstGeom prst="rect">
            <a:avLst/>
          </a:prstGeom>
        </p:spPr>
      </p:pic>
      <p:pic>
        <p:nvPicPr>
          <p:cNvPr id="27" name="Picture 26" descr="A close-up of a dna test&#10;&#10;Description automatically generated">
            <a:extLst>
              <a:ext uri="{FF2B5EF4-FFF2-40B4-BE49-F238E27FC236}">
                <a16:creationId xmlns:a16="http://schemas.microsoft.com/office/drawing/2014/main" id="{C63D98BB-4D22-760D-C026-A848D2B41C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47" r="30010" b="8463"/>
          <a:stretch/>
        </p:blipFill>
        <p:spPr>
          <a:xfrm>
            <a:off x="6568904" y="3059972"/>
            <a:ext cx="342900" cy="2859786"/>
          </a:xfrm>
          <a:prstGeom prst="rect">
            <a:avLst/>
          </a:prstGeom>
        </p:spPr>
      </p:pic>
      <p:pic>
        <p:nvPicPr>
          <p:cNvPr id="28" name="Picture 27" descr="A close-up of a dna test&#10;&#10;Description automatically generated">
            <a:extLst>
              <a:ext uri="{FF2B5EF4-FFF2-40B4-BE49-F238E27FC236}">
                <a16:creationId xmlns:a16="http://schemas.microsoft.com/office/drawing/2014/main" id="{86C392E3-3A9D-65C6-FA16-6F17B8F36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95" r="19962" b="8463"/>
          <a:stretch/>
        </p:blipFill>
        <p:spPr>
          <a:xfrm>
            <a:off x="7062620" y="3059972"/>
            <a:ext cx="342900" cy="2859786"/>
          </a:xfrm>
          <a:prstGeom prst="rect">
            <a:avLst/>
          </a:prstGeom>
        </p:spPr>
      </p:pic>
      <p:pic>
        <p:nvPicPr>
          <p:cNvPr id="29" name="Picture 28" descr="A close-up of a dna test&#10;&#10;Description automatically generated">
            <a:extLst>
              <a:ext uri="{FF2B5EF4-FFF2-40B4-BE49-F238E27FC236}">
                <a16:creationId xmlns:a16="http://schemas.microsoft.com/office/drawing/2014/main" id="{3CC6B66B-6DA1-81E8-AB3A-AE764BC8E6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27" r="8630" b="8463"/>
          <a:stretch/>
        </p:blipFill>
        <p:spPr>
          <a:xfrm>
            <a:off x="7438565" y="3059972"/>
            <a:ext cx="342900" cy="2859786"/>
          </a:xfrm>
          <a:prstGeom prst="rect">
            <a:avLst/>
          </a:prstGeom>
        </p:spPr>
      </p:pic>
      <p:pic>
        <p:nvPicPr>
          <p:cNvPr id="30" name="Picture 29" descr="A close-up of a film&#10;&#10;Description automatically generated">
            <a:extLst>
              <a:ext uri="{FF2B5EF4-FFF2-40B4-BE49-F238E27FC236}">
                <a16:creationId xmlns:a16="http://schemas.microsoft.com/office/drawing/2014/main" id="{E634B848-90BF-D86B-E9F2-6531C39009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462" t="7226" r="65715" b="4726"/>
          <a:stretch/>
        </p:blipFill>
        <p:spPr>
          <a:xfrm>
            <a:off x="8693569" y="3059972"/>
            <a:ext cx="342900" cy="2859786"/>
          </a:xfrm>
          <a:prstGeom prst="rect">
            <a:avLst/>
          </a:prstGeom>
        </p:spPr>
      </p:pic>
      <p:pic>
        <p:nvPicPr>
          <p:cNvPr id="31" name="Picture 30" descr="A close-up of a film&#10;&#10;Description automatically generated">
            <a:extLst>
              <a:ext uri="{FF2B5EF4-FFF2-40B4-BE49-F238E27FC236}">
                <a16:creationId xmlns:a16="http://schemas.microsoft.com/office/drawing/2014/main" id="{3D00725C-9F73-D0CE-117A-351606B426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14" t="7226" r="56763" b="4726"/>
          <a:stretch/>
        </p:blipFill>
        <p:spPr>
          <a:xfrm>
            <a:off x="9106367" y="3059972"/>
            <a:ext cx="342900" cy="2859786"/>
          </a:xfrm>
          <a:prstGeom prst="rect">
            <a:avLst/>
          </a:prstGeom>
        </p:spPr>
      </p:pic>
      <p:pic>
        <p:nvPicPr>
          <p:cNvPr id="32" name="Picture 31" descr="A close-up of a film&#10;&#10;Description automatically generated">
            <a:extLst>
              <a:ext uri="{FF2B5EF4-FFF2-40B4-BE49-F238E27FC236}">
                <a16:creationId xmlns:a16="http://schemas.microsoft.com/office/drawing/2014/main" id="{1224E8B9-802B-6165-1081-2182354677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398" t="7226" r="48779" b="4726"/>
          <a:stretch/>
        </p:blipFill>
        <p:spPr>
          <a:xfrm>
            <a:off x="9519166" y="3059972"/>
            <a:ext cx="342900" cy="2859786"/>
          </a:xfrm>
          <a:prstGeom prst="rect">
            <a:avLst/>
          </a:prstGeom>
        </p:spPr>
      </p:pic>
      <p:pic>
        <p:nvPicPr>
          <p:cNvPr id="33" name="Picture 32" descr="A close-up of a film&#10;&#10;Description automatically generated">
            <a:extLst>
              <a:ext uri="{FF2B5EF4-FFF2-40B4-BE49-F238E27FC236}">
                <a16:creationId xmlns:a16="http://schemas.microsoft.com/office/drawing/2014/main" id="{D2C8CE90-5B34-A940-C59C-983A302A3D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75" t="7226" r="39602" b="4726"/>
          <a:stretch/>
        </p:blipFill>
        <p:spPr>
          <a:xfrm>
            <a:off x="9931964" y="3059972"/>
            <a:ext cx="342900" cy="2859786"/>
          </a:xfrm>
          <a:prstGeom prst="rect">
            <a:avLst/>
          </a:prstGeom>
        </p:spPr>
      </p:pic>
      <p:pic>
        <p:nvPicPr>
          <p:cNvPr id="34" name="Picture 33" descr="A close-up of a film&#10;&#10;Description automatically generated">
            <a:extLst>
              <a:ext uri="{FF2B5EF4-FFF2-40B4-BE49-F238E27FC236}">
                <a16:creationId xmlns:a16="http://schemas.microsoft.com/office/drawing/2014/main" id="{3C037772-B61D-0DC3-321D-BB52C34A0A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493" t="7226" r="30684" b="4726"/>
          <a:stretch/>
        </p:blipFill>
        <p:spPr>
          <a:xfrm>
            <a:off x="10381170" y="3059972"/>
            <a:ext cx="342900" cy="2859786"/>
          </a:xfrm>
          <a:prstGeom prst="rect">
            <a:avLst/>
          </a:prstGeom>
        </p:spPr>
      </p:pic>
      <p:pic>
        <p:nvPicPr>
          <p:cNvPr id="35" name="Picture 34" descr="A close-up of a film&#10;&#10;Description automatically generated">
            <a:extLst>
              <a:ext uri="{FF2B5EF4-FFF2-40B4-BE49-F238E27FC236}">
                <a16:creationId xmlns:a16="http://schemas.microsoft.com/office/drawing/2014/main" id="{EDC8A847-E8BA-EECC-D5E1-D531149A8E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84" t="7226" r="22693" b="4726"/>
          <a:stretch/>
        </p:blipFill>
        <p:spPr>
          <a:xfrm>
            <a:off x="10799340" y="3059972"/>
            <a:ext cx="342900" cy="2859786"/>
          </a:xfrm>
          <a:prstGeom prst="rect">
            <a:avLst/>
          </a:prstGeom>
        </p:spPr>
      </p:pic>
      <p:pic>
        <p:nvPicPr>
          <p:cNvPr id="36" name="Picture 35" descr="A close-up of a film&#10;&#10;Description automatically generated">
            <a:extLst>
              <a:ext uri="{FF2B5EF4-FFF2-40B4-BE49-F238E27FC236}">
                <a16:creationId xmlns:a16="http://schemas.microsoft.com/office/drawing/2014/main" id="{1B817DDC-0985-BF5F-51B8-EC97303F27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83" t="7226" r="14994" b="4726"/>
          <a:stretch/>
        </p:blipFill>
        <p:spPr>
          <a:xfrm>
            <a:off x="12217615" y="2626313"/>
            <a:ext cx="342900" cy="28597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D67D51-8564-4A67-FABF-2507307427F6}"/>
              </a:ext>
            </a:extLst>
          </p:cNvPr>
          <p:cNvSpPr txBox="1"/>
          <p:nvPr/>
        </p:nvSpPr>
        <p:spPr>
          <a:xfrm rot="16200000">
            <a:off x="-451890" y="4498424"/>
            <a:ext cx="16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Cropped bands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4AE1C-42D0-3CF6-D0D4-D684A2823436}"/>
              </a:ext>
            </a:extLst>
          </p:cNvPr>
          <p:cNvSpPr txBox="1"/>
          <p:nvPr/>
        </p:nvSpPr>
        <p:spPr>
          <a:xfrm rot="16200000">
            <a:off x="-264434" y="1505723"/>
            <a:ext cx="1231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images</a:t>
            </a:r>
          </a:p>
        </p:txBody>
      </p:sp>
    </p:spTree>
    <p:extLst>
      <p:ext uri="{BB962C8B-B14F-4D97-AF65-F5344CB8AC3E}">
        <p14:creationId xmlns:p14="http://schemas.microsoft.com/office/powerpoint/2010/main" val="3589852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210</Words>
  <Application>Microsoft Macintosh PowerPoint</Application>
  <PresentationFormat>Widescreen</PresentationFormat>
  <Paragraphs>38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Helvetica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Manuscript changes</dc:creator>
  <cp:lastModifiedBy>Manuscript changes</cp:lastModifiedBy>
  <cp:revision>2</cp:revision>
  <dcterms:created xsi:type="dcterms:W3CDTF">2023-09-13T19:24:57Z</dcterms:created>
  <dcterms:modified xsi:type="dcterms:W3CDTF">2023-09-13T19:28:34Z</dcterms:modified>
</cp:coreProperties>
</file>